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Gill Sans" panose="020B0502020104020203" pitchFamily="34" charset="-79"/>
      <p:regular r:id="rId28"/>
      <p:bold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Y8M5wUczaNinEjiqVihT6Tfje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65AEF2-85E6-427F-8535-346E43DAE0DC}">
  <a:tblStyle styleId="{6E65AEF2-85E6-427F-8535-346E43DAE0D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2119"/>
  </p:normalViewPr>
  <p:slideViewPr>
    <p:cSldViewPr snapToGrid="0">
      <p:cViewPr varScale="1">
        <p:scale>
          <a:sx n="84" d="100"/>
          <a:sy n="84" d="100"/>
        </p:scale>
        <p:origin x="2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 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 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Gill Sans"/>
              <a:buNone/>
              <a:defRPr sz="6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9"/>
              </a:spcBef>
              <a:spcAft>
                <a:spcPts val="0"/>
              </a:spcAft>
              <a:buSzPts val="2616"/>
              <a:buNone/>
              <a:defRPr sz="2844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5704463" y="446710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62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/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3556"/>
              <a:buFont typeface="Gill Sans"/>
              <a:buNone/>
              <a:defRPr sz="3556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335862" y="450900"/>
            <a:ext cx="846963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6341" algn="l">
              <a:spcBef>
                <a:spcPts val="711"/>
              </a:spcBef>
              <a:spcAft>
                <a:spcPts val="0"/>
              </a:spcAft>
              <a:buSzPts val="3272"/>
              <a:buChar char="◼"/>
              <a:defRPr sz="3556">
                <a:solidFill>
                  <a:schemeClr val="dk2"/>
                </a:solidFill>
              </a:defRPr>
            </a:lvl1pPr>
            <a:lvl2pPr marL="914400" lvl="1" indent="-415544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>
                <a:solidFill>
                  <a:schemeClr val="dk2"/>
                </a:solidFill>
              </a:defRPr>
            </a:lvl2pPr>
            <a:lvl3pPr marL="1371600" lvl="2" indent="-394746" algn="l">
              <a:spcBef>
                <a:spcPts val="600"/>
              </a:spcBef>
              <a:spcAft>
                <a:spcPts val="0"/>
              </a:spcAft>
              <a:buSzPts val="2616"/>
              <a:buChar char="◼"/>
              <a:defRPr sz="2844">
                <a:solidFill>
                  <a:schemeClr val="dk2"/>
                </a:solidFill>
              </a:defRPr>
            </a:lvl3pPr>
            <a:lvl4pPr marL="1828800" lvl="3" indent="-374007" algn="l">
              <a:spcBef>
                <a:spcPts val="600"/>
              </a:spcBef>
              <a:spcAft>
                <a:spcPts val="0"/>
              </a:spcAft>
              <a:buSzPts val="2290"/>
              <a:buChar char="◼"/>
              <a:defRPr sz="2489">
                <a:solidFill>
                  <a:schemeClr val="dk2"/>
                </a:solidFill>
              </a:defRPr>
            </a:lvl4pPr>
            <a:lvl5pPr marL="2286000" lvl="4" indent="-374007" algn="l">
              <a:spcBef>
                <a:spcPts val="600"/>
              </a:spcBef>
              <a:spcAft>
                <a:spcPts val="0"/>
              </a:spcAft>
              <a:buSzPts val="2290"/>
              <a:buChar char="◼"/>
              <a:defRPr sz="2489">
                <a:solidFill>
                  <a:schemeClr val="dk2"/>
                </a:solidFill>
              </a:defRPr>
            </a:lvl5pPr>
            <a:lvl6pPr marL="2743200" lvl="5" indent="-374007" algn="l">
              <a:spcBef>
                <a:spcPts val="600"/>
              </a:spcBef>
              <a:spcAft>
                <a:spcPts val="0"/>
              </a:spcAft>
              <a:buSzPts val="2290"/>
              <a:buChar char="◼"/>
              <a:defRPr sz="2489">
                <a:solidFill>
                  <a:schemeClr val="dk2"/>
                </a:solidFill>
              </a:defRPr>
            </a:lvl6pPr>
            <a:lvl7pPr marL="3200400" lvl="6" indent="-374007" algn="l">
              <a:spcBef>
                <a:spcPts val="600"/>
              </a:spcBef>
              <a:spcAft>
                <a:spcPts val="0"/>
              </a:spcAft>
              <a:buSzPts val="2290"/>
              <a:buChar char="◼"/>
              <a:defRPr sz="2489">
                <a:solidFill>
                  <a:schemeClr val="dk2"/>
                </a:solidFill>
              </a:defRPr>
            </a:lvl7pPr>
            <a:lvl8pPr marL="3657600" lvl="7" indent="-374007" algn="l">
              <a:spcBef>
                <a:spcPts val="600"/>
              </a:spcBef>
              <a:spcAft>
                <a:spcPts val="0"/>
              </a:spcAft>
              <a:buSzPts val="2290"/>
              <a:buChar char="◼"/>
              <a:defRPr sz="2489">
                <a:solidFill>
                  <a:schemeClr val="dk2"/>
                </a:solidFill>
              </a:defRPr>
            </a:lvl8pPr>
            <a:lvl9pPr marL="4114800" lvl="8" indent="-374007" algn="l">
              <a:spcBef>
                <a:spcPts val="600"/>
              </a:spcBef>
              <a:spcAft>
                <a:spcPts val="600"/>
              </a:spcAft>
              <a:buSzPts val="2290"/>
              <a:buChar char="◼"/>
              <a:defRPr sz="2489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2"/>
          </p:nvPr>
        </p:nvSpPr>
        <p:spPr>
          <a:xfrm>
            <a:off x="4305618" y="3946723"/>
            <a:ext cx="4402490" cy="51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391"/>
              </a:spcBef>
              <a:spcAft>
                <a:spcPts val="0"/>
              </a:spcAft>
              <a:buSzPts val="1800"/>
              <a:buNone/>
              <a:defRPr sz="1956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956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36"/>
              <a:buNone/>
              <a:defRPr sz="1778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67"/>
              <a:buFont typeface="Gill Sans"/>
              <a:buNone/>
              <a:defRPr sz="4267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>
            <a:spLocks noGrp="1"/>
          </p:cNvSpPr>
          <p:nvPr>
            <p:ph type="pic" idx="2"/>
          </p:nvPr>
        </p:nvSpPr>
        <p:spPr>
          <a:xfrm>
            <a:off x="335863" y="449794"/>
            <a:ext cx="8468144" cy="2667939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435894" y="3945096"/>
            <a:ext cx="8272213" cy="44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SzPts val="1962"/>
              <a:buNone/>
              <a:defRPr sz="2133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962"/>
              <a:buNone/>
              <a:defRPr sz="2133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36"/>
              <a:buNone/>
              <a:defRPr sz="1778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/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 rot="5400000">
            <a:off x="3250952" y="-1063056"/>
            <a:ext cx="2642096" cy="82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0"/>
          <p:cNvSpPr/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 rot="5400000">
            <a:off x="5437310" y="1698886"/>
            <a:ext cx="3887305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body" idx="1"/>
          </p:nvPr>
        </p:nvSpPr>
        <p:spPr>
          <a:xfrm rot="5400000">
            <a:off x="1598645" y="-510657"/>
            <a:ext cx="3887305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dt" idx="10"/>
          </p:nvPr>
        </p:nvSpPr>
        <p:spPr>
          <a:xfrm>
            <a:off x="6745255" y="4467103"/>
            <a:ext cx="9961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ftr" idx="11"/>
          </p:nvPr>
        </p:nvSpPr>
        <p:spPr>
          <a:xfrm>
            <a:off x="581193" y="4463859"/>
            <a:ext cx="5922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sldNum" idx="12"/>
          </p:nvPr>
        </p:nvSpPr>
        <p:spPr>
          <a:xfrm>
            <a:off x="7834962" y="4467103"/>
            <a:ext cx="8731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29"/>
          <p:cNvSpPr/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35895" y="1635373"/>
            <a:ext cx="8272211" cy="27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/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82"/>
              </a:spcBef>
              <a:spcAft>
                <a:spcPts val="0"/>
              </a:spcAft>
              <a:buSzPts val="3598"/>
              <a:buNone/>
              <a:defRPr sz="3911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711"/>
              </a:spcBef>
              <a:spcAft>
                <a:spcPts val="0"/>
              </a:spcAft>
              <a:buSzPts val="3272"/>
              <a:buNone/>
              <a:defRPr sz="3556" b="1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SzPts val="2944"/>
              <a:buNone/>
              <a:defRPr sz="32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616"/>
              <a:buNone/>
              <a:defRPr sz="2844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435896" y="2194540"/>
            <a:ext cx="4044825" cy="22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892802" y="1688169"/>
            <a:ext cx="3815305" cy="41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82"/>
              </a:spcBef>
              <a:spcAft>
                <a:spcPts val="0"/>
              </a:spcAft>
              <a:buSzPts val="3598"/>
              <a:buNone/>
              <a:defRPr sz="3911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711"/>
              </a:spcBef>
              <a:spcAft>
                <a:spcPts val="0"/>
              </a:spcAft>
              <a:buSzPts val="3272"/>
              <a:buNone/>
              <a:defRPr sz="3556" b="1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SzPts val="2944"/>
              <a:buNone/>
              <a:defRPr sz="32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616"/>
              <a:buNone/>
              <a:defRPr sz="2844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63282" y="2194540"/>
            <a:ext cx="4044825" cy="22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/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Gill Sans"/>
              <a:buNone/>
              <a:defRPr sz="64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2944"/>
              <a:buNone/>
              <a:defRPr sz="32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SzPts val="2944"/>
              <a:buNone/>
              <a:defRPr sz="3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6"/>
              <a:buNone/>
              <a:defRPr sz="2844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290"/>
              <a:buNone/>
              <a:defRPr sz="2489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290"/>
              <a:buNone/>
              <a:defRPr sz="2489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290"/>
              <a:buNone/>
              <a:defRPr sz="2489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290"/>
              <a:buNone/>
              <a:defRPr sz="2489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290"/>
              <a:buNone/>
              <a:defRPr sz="2489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290"/>
              <a:buNone/>
              <a:defRPr sz="248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/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1"/>
          </p:nvPr>
        </p:nvSpPr>
        <p:spPr>
          <a:xfrm>
            <a:off x="435895" y="1671003"/>
            <a:ext cx="4066793" cy="272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2"/>
          </p:nvPr>
        </p:nvSpPr>
        <p:spPr>
          <a:xfrm>
            <a:off x="4641313" y="1671003"/>
            <a:ext cx="4066794" cy="272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5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5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5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32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2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2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435893" y="342900"/>
            <a:ext cx="829623" cy="4394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1338314" y="342900"/>
            <a:ext cx="7470785" cy="275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1473958" y="501555"/>
            <a:ext cx="5680880" cy="249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0"/>
              <a:buFont typeface="Gill Sans"/>
              <a:buNone/>
            </a:pPr>
            <a:r>
              <a:rPr lang="en" sz="3000" i="1">
                <a:solidFill>
                  <a:srgbClr val="FFFFFF"/>
                </a:solidFill>
              </a:rPr>
              <a:t>USING VIDEO TO TAKE A CLOSE LOOK AT TEACHING: SOME THEORY AND LOTS OF PRACTICE </a:t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1338264" y="3183340"/>
            <a:ext cx="7470836" cy="15543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"/>
          <p:cNvSpPr txBox="1">
            <a:spLocks noGrp="1"/>
          </p:cNvSpPr>
          <p:nvPr>
            <p:ph type="subTitle" idx="1"/>
          </p:nvPr>
        </p:nvSpPr>
        <p:spPr>
          <a:xfrm>
            <a:off x="1473958" y="3347113"/>
            <a:ext cx="5680880" cy="12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32"/>
              <a:buNone/>
            </a:pPr>
            <a:r>
              <a:rPr lang="en" sz="2100">
                <a:solidFill>
                  <a:srgbClr val="484F56"/>
                </a:solidFill>
              </a:rPr>
              <a:t>DR. ROSSELLA SANTAGATA</a:t>
            </a:r>
            <a:endParaRPr>
              <a:solidFill>
                <a:srgbClr val="484F5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32"/>
              <a:buNone/>
            </a:pPr>
            <a:r>
              <a:rPr lang="en" sz="2100">
                <a:solidFill>
                  <a:srgbClr val="484F56"/>
                </a:solidFill>
              </a:rPr>
              <a:t>CHRISTINA KIMMERLING</a:t>
            </a:r>
            <a:endParaRPr>
              <a:solidFill>
                <a:srgbClr val="484F5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32"/>
              <a:buNone/>
            </a:pPr>
            <a:r>
              <a:rPr lang="en" sz="2100">
                <a:solidFill>
                  <a:srgbClr val="484F56"/>
                </a:solidFill>
              </a:rPr>
              <a:t>PATRICIA FUENTES ACEVEDO </a:t>
            </a:r>
            <a:endParaRPr sz="2800">
              <a:solidFill>
                <a:srgbClr val="484F5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932"/>
              <a:buNone/>
            </a:pPr>
            <a:endParaRPr sz="2100">
              <a:solidFill>
                <a:srgbClr val="484F56"/>
              </a:solidFill>
            </a:endParaRPr>
          </a:p>
        </p:txBody>
      </p:sp>
      <p:pic>
        <p:nvPicPr>
          <p:cNvPr id="124" name="Google Shape;124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963" y="3987256"/>
            <a:ext cx="2743200" cy="58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0"/>
          <p:cNvGrpSpPr/>
          <p:nvPr/>
        </p:nvGrpSpPr>
        <p:grpSpPr>
          <a:xfrm>
            <a:off x="2286459" y="787072"/>
            <a:ext cx="4571080" cy="3569354"/>
            <a:chOff x="459" y="44122"/>
            <a:chExt cx="4571080" cy="3569354"/>
          </a:xfrm>
        </p:grpSpPr>
        <p:sp>
          <p:nvSpPr>
            <p:cNvPr id="232" name="Google Shape;232;p10"/>
            <p:cNvSpPr/>
            <p:nvPr/>
          </p:nvSpPr>
          <p:spPr>
            <a:xfrm>
              <a:off x="2836948" y="961504"/>
              <a:ext cx="1734591" cy="1734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2836948" y="961504"/>
              <a:ext cx="1734591" cy="1734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Moment-to-moment noticing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501322" y="44122"/>
              <a:ext cx="3569354" cy="35693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75" y="92055"/>
                  </a:moveTo>
                  <a:lnTo>
                    <a:pt x="101475" y="92055"/>
                  </a:lnTo>
                  <a:cubicBezTo>
                    <a:pt x="92541" y="103614"/>
                    <a:pt x="79190" y="110920"/>
                    <a:pt x="64639" y="112213"/>
                  </a:cubicBezTo>
                  <a:cubicBezTo>
                    <a:pt x="50088" y="113506"/>
                    <a:pt x="35658" y="108668"/>
                    <a:pt x="24827" y="98866"/>
                  </a:cubicBezTo>
                  <a:lnTo>
                    <a:pt x="18909" y="103440"/>
                  </a:lnTo>
                  <a:lnTo>
                    <a:pt x="23024" y="88578"/>
                  </a:lnTo>
                  <a:lnTo>
                    <a:pt x="39903" y="87213"/>
                  </a:lnTo>
                  <a:lnTo>
                    <a:pt x="34008" y="91769"/>
                  </a:lnTo>
                  <a:lnTo>
                    <a:pt x="34008" y="91769"/>
                  </a:lnTo>
                  <a:cubicBezTo>
                    <a:pt x="42587" y="98788"/>
                    <a:pt x="53639" y="102039"/>
                    <a:pt x="64651" y="100783"/>
                  </a:cubicBezTo>
                  <a:cubicBezTo>
                    <a:pt x="75663" y="99527"/>
                    <a:pt x="85700" y="93871"/>
                    <a:pt x="92477" y="85102"/>
                  </a:cubicBezTo>
                  <a:close/>
                </a:path>
              </a:pathLst>
            </a:custGeom>
            <a:solidFill>
              <a:srgbClr val="173160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459" y="961504"/>
              <a:ext cx="1734591" cy="1734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459" y="961504"/>
              <a:ext cx="1734591" cy="1734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" sz="31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Reflective noticing</a:t>
              </a: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501322" y="44122"/>
              <a:ext cx="3569354" cy="35693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525" y="27945"/>
                  </a:moveTo>
                  <a:lnTo>
                    <a:pt x="18525" y="27945"/>
                  </a:lnTo>
                  <a:cubicBezTo>
                    <a:pt x="27459" y="16386"/>
                    <a:pt x="40810" y="9080"/>
                    <a:pt x="55361" y="7787"/>
                  </a:cubicBezTo>
                  <a:cubicBezTo>
                    <a:pt x="69912" y="6494"/>
                    <a:pt x="84342" y="11332"/>
                    <a:pt x="95173" y="21134"/>
                  </a:cubicBezTo>
                  <a:lnTo>
                    <a:pt x="101091" y="16560"/>
                  </a:lnTo>
                  <a:lnTo>
                    <a:pt x="96976" y="31422"/>
                  </a:lnTo>
                  <a:lnTo>
                    <a:pt x="80097" y="32787"/>
                  </a:lnTo>
                  <a:lnTo>
                    <a:pt x="85992" y="28231"/>
                  </a:lnTo>
                  <a:lnTo>
                    <a:pt x="85992" y="28231"/>
                  </a:lnTo>
                  <a:cubicBezTo>
                    <a:pt x="77413" y="21212"/>
                    <a:pt x="66361" y="17961"/>
                    <a:pt x="55349" y="19217"/>
                  </a:cubicBezTo>
                  <a:cubicBezTo>
                    <a:pt x="44337" y="20473"/>
                    <a:pt x="34300" y="26129"/>
                    <a:pt x="27523" y="34898"/>
                  </a:cubicBezTo>
                  <a:close/>
                </a:path>
              </a:pathLst>
            </a:custGeom>
            <a:solidFill>
              <a:srgbClr val="173160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0"/>
          <p:cNvSpPr txBox="1"/>
          <p:nvPr/>
        </p:nvSpPr>
        <p:spPr>
          <a:xfrm>
            <a:off x="6542432" y="4604302"/>
            <a:ext cx="27431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(Kersting et al., 2021)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>
            <a:spLocks noGrp="1"/>
          </p:cNvSpPr>
          <p:nvPr>
            <p:ph type="ctrTitle"/>
          </p:nvPr>
        </p:nvSpPr>
        <p:spPr>
          <a:xfrm>
            <a:off x="259300" y="107025"/>
            <a:ext cx="8520600" cy="1858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" sz="20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NOTICING IN MATHEMATICS: A VIDEO-ANNOTATION CURRICULUM TO ENHANCE INSTRUCTORS' UNDERSTANDING OF STUDENT THINKING IN PROOF-TRANSITION</a:t>
            </a:r>
            <a:r>
              <a:rPr lang="en" sz="20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COURSES</a:t>
            </a:r>
            <a:endParaRPr sz="2000" b="1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</a:pPr>
            <a:r>
              <a:rPr lang="en" sz="22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    NIMS²: NOTICING IN MATHEMATICS FOR STUDENTS SUCCESS</a:t>
            </a:r>
            <a:endParaRPr sz="2200" b="1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 txBox="1">
            <a:spLocks noGrp="1"/>
          </p:cNvSpPr>
          <p:nvPr>
            <p:ph type="subTitle" idx="1"/>
          </p:nvPr>
        </p:nvSpPr>
        <p:spPr>
          <a:xfrm>
            <a:off x="2437025" y="2378050"/>
            <a:ext cx="4056600" cy="25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 b="1"/>
              <a:t>CO-PRINCIPAL INVESTIGATORS</a:t>
            </a:r>
            <a:endParaRPr sz="21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ROSSELLA SANTAGATA</a:t>
            </a: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ALESSANDRA PANTANO</a:t>
            </a: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ROBERTO PELAYO</a:t>
            </a:r>
            <a:endParaRPr sz="21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 b="1"/>
              <a:t>RESEARCH TEAM</a:t>
            </a:r>
            <a:endParaRPr sz="21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PATRICIA FUENTES ACEVEDO</a:t>
            </a: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VICTOR ARROYO</a:t>
            </a: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CHRISTINA KIMMERLING</a:t>
            </a: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HUA LIN</a:t>
            </a:r>
            <a:endParaRPr sz="21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" sz="2100"/>
              <a:t>DANIEL MORRISON</a:t>
            </a:r>
            <a:endParaRPr/>
          </a:p>
        </p:txBody>
      </p:sp>
      <p:pic>
        <p:nvPicPr>
          <p:cNvPr id="245" name="Google Shape;24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725" y="3707449"/>
            <a:ext cx="842013" cy="8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9861" y="4167288"/>
            <a:ext cx="1333419" cy="8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5251" y="2791119"/>
            <a:ext cx="768213" cy="11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2062" y="2070053"/>
            <a:ext cx="960500" cy="149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01" y="3351687"/>
            <a:ext cx="1103375" cy="17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64388" y="3100388"/>
            <a:ext cx="1219775" cy="1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851" y="1931363"/>
            <a:ext cx="1049685" cy="14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61556" y="3378056"/>
            <a:ext cx="862575" cy="11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Gill Sans"/>
              <a:buNone/>
            </a:pPr>
            <a:r>
              <a:rPr lang="en">
                <a:solidFill>
                  <a:srgbClr val="FFFEFF"/>
                </a:solidFill>
              </a:rPr>
              <a:t>GOALS OF NOTICING CURRICULUM </a:t>
            </a:r>
            <a:endParaRPr/>
          </a:p>
        </p:txBody>
      </p:sp>
      <p:grpSp>
        <p:nvGrpSpPr>
          <p:cNvPr id="262" name="Google Shape;262;p12"/>
          <p:cNvGrpSpPr/>
          <p:nvPr/>
        </p:nvGrpSpPr>
        <p:grpSpPr>
          <a:xfrm>
            <a:off x="435768" y="1637190"/>
            <a:ext cx="8272462" cy="2756133"/>
            <a:chOff x="0" y="1272"/>
            <a:chExt cx="8272462" cy="2756133"/>
          </a:xfrm>
        </p:grpSpPr>
        <p:sp>
          <p:nvSpPr>
            <p:cNvPr id="263" name="Google Shape;263;p12"/>
            <p:cNvSpPr/>
            <p:nvPr/>
          </p:nvSpPr>
          <p:spPr>
            <a:xfrm>
              <a:off x="1654492" y="1272"/>
              <a:ext cx="6617970" cy="659361"/>
            </a:xfrm>
            <a:prstGeom prst="rect">
              <a:avLst/>
            </a:prstGeom>
            <a:solidFill>
              <a:srgbClr val="CDDBE5">
                <a:alpha val="89803"/>
              </a:srgbClr>
            </a:solidFill>
            <a:ln w="22225" cap="rnd" cmpd="sng">
              <a:solidFill>
                <a:srgbClr val="CDDBE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1654492" y="1272"/>
              <a:ext cx="6617970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400" tIns="167475" rIns="128400" bIns="167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 knowledge of core practices of proof writing (framework) </a:t>
              </a: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0" y="1272"/>
              <a:ext cx="1654492" cy="659361"/>
            </a:xfrm>
            <a:prstGeom prst="rect">
              <a:avLst/>
            </a:prstGeom>
            <a:solidFill>
              <a:srgbClr val="4490B8"/>
            </a:solidFill>
            <a:ln w="22225" cap="rnd" cmpd="sng">
              <a:solidFill>
                <a:srgbClr val="4490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2"/>
            <p:cNvSpPr txBox="1"/>
            <p:nvPr/>
          </p:nvSpPr>
          <p:spPr>
            <a:xfrm>
              <a:off x="0" y="1272"/>
              <a:ext cx="1654492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550" tIns="65125" rIns="87550" bIns="6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Proof Framework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1654492" y="700196"/>
              <a:ext cx="6617970" cy="659361"/>
            </a:xfrm>
            <a:prstGeom prst="rect">
              <a:avLst/>
            </a:prstGeom>
            <a:solidFill>
              <a:srgbClr val="CBDEEB">
                <a:alpha val="89803"/>
              </a:srgbClr>
            </a:solidFill>
            <a:ln w="22225" cap="rnd" cmpd="sng">
              <a:solidFill>
                <a:srgbClr val="CBDEE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1654492" y="700196"/>
              <a:ext cx="6617970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400" tIns="167475" rIns="128400" bIns="167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 understanding of noticing as a construct and why its important in teaching</a:t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0" y="700196"/>
              <a:ext cx="1654492" cy="659361"/>
            </a:xfrm>
            <a:prstGeom prst="rect">
              <a:avLst/>
            </a:prstGeom>
            <a:solidFill>
              <a:srgbClr val="40A2CA"/>
            </a:solidFill>
            <a:ln w="22225" cap="rnd" cmpd="sng">
              <a:solidFill>
                <a:srgbClr val="40A2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0" y="700196"/>
              <a:ext cx="1654492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550" tIns="65125" rIns="87550" bIns="6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Noticing Construct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1654492" y="1399120"/>
              <a:ext cx="6617970" cy="659361"/>
            </a:xfrm>
            <a:prstGeom prst="rect">
              <a:avLst/>
            </a:prstGeom>
            <a:solidFill>
              <a:srgbClr val="CBE5F1">
                <a:alpha val="89803"/>
              </a:srgbClr>
            </a:solidFill>
            <a:ln w="22225" cap="rnd" cmpd="sng">
              <a:solidFill>
                <a:srgbClr val="CBE5F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1654492" y="1399120"/>
              <a:ext cx="6617970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400" tIns="167475" rIns="128400" bIns="167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 noticing competence (attending, shaping, reasoning/interpreting)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0" y="1399120"/>
              <a:ext cx="1654492" cy="659361"/>
            </a:xfrm>
            <a:prstGeom prst="rect">
              <a:avLst/>
            </a:prstGeom>
            <a:solidFill>
              <a:srgbClr val="40B6DA"/>
            </a:solidFill>
            <a:ln w="22225" cap="rnd" cmpd="sng">
              <a:solidFill>
                <a:srgbClr val="40B6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 txBox="1"/>
            <p:nvPr/>
          </p:nvSpPr>
          <p:spPr>
            <a:xfrm>
              <a:off x="0" y="1399120"/>
              <a:ext cx="1654492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550" tIns="65125" rIns="87550" bIns="6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Noticing Competence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1654492" y="2098044"/>
              <a:ext cx="6617970" cy="659361"/>
            </a:xfrm>
            <a:prstGeom prst="rect">
              <a:avLst/>
            </a:prstGeom>
            <a:solidFill>
              <a:srgbClr val="CCEAF5">
                <a:alpha val="89803"/>
              </a:srgbClr>
            </a:solidFill>
            <a:ln w="22225" cap="rnd" cmpd="sng">
              <a:solidFill>
                <a:srgbClr val="CCEAF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1654492" y="2098044"/>
              <a:ext cx="6617970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400" tIns="167475" rIns="128400" bIns="167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Incorporate equitable practices into vision of mathematics teaching</a:t>
              </a: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0" y="2098044"/>
              <a:ext cx="1654492" cy="659361"/>
            </a:xfrm>
            <a:prstGeom prst="rect">
              <a:avLst/>
            </a:prstGeom>
            <a:solidFill>
              <a:srgbClr val="42CAE8"/>
            </a:solidFill>
            <a:ln w="22225" cap="rnd" cmpd="sng">
              <a:solidFill>
                <a:srgbClr val="42CA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0" y="2098044"/>
              <a:ext cx="1654492" cy="65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550" tIns="65125" rIns="87550" bIns="6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Equity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Gill Sans"/>
              <a:buNone/>
            </a:pPr>
            <a:r>
              <a:rPr lang="en">
                <a:solidFill>
                  <a:srgbClr val="FFFEFF"/>
                </a:solidFill>
              </a:rPr>
              <a:t>COURSE CONTEXT</a:t>
            </a:r>
            <a:endParaRPr/>
          </a:p>
        </p:txBody>
      </p:sp>
      <p:grpSp>
        <p:nvGrpSpPr>
          <p:cNvPr id="288" name="Google Shape;288;p13"/>
          <p:cNvGrpSpPr/>
          <p:nvPr/>
        </p:nvGrpSpPr>
        <p:grpSpPr>
          <a:xfrm>
            <a:off x="436777" y="1833765"/>
            <a:ext cx="8270443" cy="2362983"/>
            <a:chOff x="1009" y="197847"/>
            <a:chExt cx="8270443" cy="2362983"/>
          </a:xfrm>
        </p:grpSpPr>
        <p:sp>
          <p:nvSpPr>
            <p:cNvPr id="289" name="Google Shape;289;p13"/>
            <p:cNvSpPr/>
            <p:nvPr/>
          </p:nvSpPr>
          <p:spPr>
            <a:xfrm>
              <a:off x="1009" y="197847"/>
              <a:ext cx="3938306" cy="2362983"/>
            </a:xfrm>
            <a:prstGeom prst="rect">
              <a:avLst/>
            </a:prstGeom>
            <a:solidFill>
              <a:srgbClr val="4490B8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1009" y="197847"/>
              <a:ext cx="3938306" cy="2362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Introduction to Abstract Mathematics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Emphasis on rigorous proof writing in mathematics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Traditionally difficult course for students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Lecture and discussion section format</a:t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333146" y="197847"/>
              <a:ext cx="3938306" cy="2362983"/>
            </a:xfrm>
            <a:prstGeom prst="rect">
              <a:avLst/>
            </a:prstGeom>
            <a:solidFill>
              <a:srgbClr val="43CBE7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4333146" y="197847"/>
              <a:ext cx="3938306" cy="2362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Selected Clips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is fine if this clip does not represent your course structure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Opportunity to discuss and reflect on real practice and to zoom </a:t>
              </a:r>
              <a:r>
                <a:rPr lang="en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 to</a:t>
              </a:r>
              <a:r>
                <a:rPr lang="en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student thinking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/>
          <p:nvPr/>
        </p:nvSpPr>
        <p:spPr>
          <a:xfrm>
            <a:off x="0" y="460804"/>
            <a:ext cx="9144000" cy="46826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331782" y="460805"/>
            <a:ext cx="2780608" cy="4208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450941" y="526617"/>
            <a:ext cx="2557337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 sz="2400"/>
              <a:t>OBSERVE, TAKE NOTES, SHARE</a:t>
            </a:r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body" idx="1"/>
          </p:nvPr>
        </p:nvSpPr>
        <p:spPr>
          <a:xfrm>
            <a:off x="450941" y="1473126"/>
            <a:ext cx="2557336" cy="302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105156" algn="l" rtl="0">
              <a:spcBef>
                <a:spcPts val="3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>
                <a:solidFill>
                  <a:schemeClr val="lt1"/>
                </a:solidFill>
              </a:rPr>
              <a:t>What do you notice in this clip?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600"/>
              </a:spcAft>
              <a:buSzPts val="1656"/>
              <a:buFont typeface="Noto Sans Symbols"/>
              <a:buNone/>
            </a:pPr>
            <a:endParaRPr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Gill Sans"/>
              <a:buNone/>
            </a:pPr>
            <a:r>
              <a:rPr lang="en">
                <a:solidFill>
                  <a:schemeClr val="dk2"/>
                </a:solidFill>
              </a:rPr>
              <a:t>KEY IDEAS FROM THE CLIP</a:t>
            </a:r>
            <a:endParaRPr/>
          </a:p>
        </p:txBody>
      </p:sp>
      <p:pic>
        <p:nvPicPr>
          <p:cNvPr id="311" name="Google Shape;311;p15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787" y="1182268"/>
            <a:ext cx="644842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/>
              <a:t>NOTICING OF SPECIFIC INTERACTIONS</a:t>
            </a:r>
            <a:endParaRPr/>
          </a:p>
        </p:txBody>
      </p:sp>
      <p:graphicFrame>
        <p:nvGraphicFramePr>
          <p:cNvPr id="317" name="Google Shape;317;p16"/>
          <p:cNvGraphicFramePr/>
          <p:nvPr/>
        </p:nvGraphicFramePr>
        <p:xfrm>
          <a:off x="194094" y="1714500"/>
          <a:ext cx="8729000" cy="3238500"/>
        </p:xfrm>
        <a:graphic>
          <a:graphicData uri="http://schemas.openxmlformats.org/drawingml/2006/table">
            <a:tbl>
              <a:tblPr firstRow="1" bandRow="1">
                <a:noFill/>
                <a:tableStyleId>{6E65AEF2-85E6-427F-8535-346E43DAE0DC}</a:tableStyleId>
              </a:tblPr>
              <a:tblGrid>
                <a:gridCol w="43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" sz="1800" b="0" i="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Instructor responses to student thinking</a:t>
                      </a:r>
                      <a:endParaRPr sz="18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" sz="1800" b="0" i="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Wait time and student voice </a:t>
                      </a:r>
                      <a:endParaRPr sz="18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8" name="Google Shape;3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37" y="2413015"/>
            <a:ext cx="4209689" cy="23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324" y="2413855"/>
            <a:ext cx="4209690" cy="237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/>
              <a:t>TASK </a:t>
            </a:r>
            <a:endParaRPr/>
          </a:p>
        </p:txBody>
      </p:sp>
      <p:sp>
        <p:nvSpPr>
          <p:cNvPr id="325" name="Google Shape;325;p17"/>
          <p:cNvSpPr txBox="1">
            <a:spLocks noGrp="1"/>
          </p:cNvSpPr>
          <p:nvPr>
            <p:ph type="body" idx="1"/>
          </p:nvPr>
        </p:nvSpPr>
        <p:spPr>
          <a:xfrm>
            <a:off x="435895" y="1635373"/>
            <a:ext cx="8272211" cy="27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A, B be finite sets. If there exists an injective function f : A → B,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then what can we say about the relationship between |A| and |B|? Try to justify your claim!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5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656"/>
              <a:buNone/>
            </a:pPr>
            <a:endParaRPr/>
          </a:p>
        </p:txBody>
      </p:sp>
      <p:pic>
        <p:nvPicPr>
          <p:cNvPr id="326" name="Google Shape;326;p17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049" y="2294384"/>
            <a:ext cx="4295596" cy="271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"/>
              <a:t>LET'S OBSERVE MORE... WHAT DO WE NOTICE NOW?</a:t>
            </a:r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body" idx="1"/>
          </p:nvPr>
        </p:nvSpPr>
        <p:spPr>
          <a:xfrm>
            <a:off x="665415" y="1611969"/>
            <a:ext cx="38154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208"/>
              <a:buNone/>
            </a:pPr>
            <a:r>
              <a:rPr lang="en" sz="2400"/>
              <a:t>Question Set A</a:t>
            </a:r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body" idx="2"/>
          </p:nvPr>
        </p:nvSpPr>
        <p:spPr>
          <a:xfrm>
            <a:off x="435896" y="2194540"/>
            <a:ext cx="4044825" cy="22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38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91999"/>
              <a:buChar char="●"/>
            </a:pPr>
            <a:r>
              <a:rPr lang="en">
                <a:solidFill>
                  <a:schemeClr val="dk2"/>
                </a:solidFill>
              </a:rPr>
              <a:t>What does the student in the video appear to understand mathematically?</a:t>
            </a:r>
            <a:endParaRPr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91999"/>
              <a:buChar char="●"/>
            </a:pPr>
            <a:r>
              <a:rPr lang="en">
                <a:solidFill>
                  <a:schemeClr val="dk2"/>
                </a:solidFill>
              </a:rPr>
              <a:t>What do we know about the students mathematical thinking from the clip?</a:t>
            </a:r>
            <a:endParaRPr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91999"/>
              <a:buChar char="●"/>
            </a:pPr>
            <a:r>
              <a:rPr lang="en">
                <a:solidFill>
                  <a:schemeClr val="dk2"/>
                </a:solidFill>
              </a:rPr>
              <a:t>What questions do you have about the student’s mathematical thinking?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5" name="Google Shape;335;p18"/>
          <p:cNvSpPr txBox="1">
            <a:spLocks noGrp="1"/>
          </p:cNvSpPr>
          <p:nvPr>
            <p:ph type="body" idx="3"/>
          </p:nvPr>
        </p:nvSpPr>
        <p:spPr>
          <a:xfrm>
            <a:off x="4892802" y="1688169"/>
            <a:ext cx="3815305" cy="41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8"/>
              <a:buNone/>
            </a:pPr>
            <a:r>
              <a:rPr lang="en" sz="2400"/>
              <a:t>Question Set B</a:t>
            </a:r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body" idx="4"/>
          </p:nvPr>
        </p:nvSpPr>
        <p:spPr>
          <a:xfrm>
            <a:off x="4663282" y="2194540"/>
            <a:ext cx="4044825" cy="22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38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91999"/>
              <a:buChar char="●"/>
            </a:pPr>
            <a:r>
              <a:rPr lang="en">
                <a:solidFill>
                  <a:schemeClr val="dk2"/>
                </a:solidFill>
              </a:rPr>
              <a:t>What do you notice about the student’s participation in this lesson?</a:t>
            </a:r>
            <a:endParaRPr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91999"/>
              <a:buChar char="●"/>
            </a:pPr>
            <a:r>
              <a:rPr lang="en">
                <a:solidFill>
                  <a:schemeClr val="dk2"/>
                </a:solidFill>
              </a:rPr>
              <a:t>What do you wonder about the student’s participation in this lesson?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334899" y="342901"/>
            <a:ext cx="5694426" cy="439234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22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6097404" y="342901"/>
            <a:ext cx="2711695" cy="43948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22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367935" y="364258"/>
            <a:ext cx="3131058" cy="4416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719367" y="835323"/>
            <a:ext cx="2452312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SESSION GOALS</a:t>
            </a:r>
            <a:endParaRPr/>
          </a:p>
        </p:txBody>
      </p:sp>
      <p:sp>
        <p:nvSpPr>
          <p:cNvPr id="136" name="Google Shape;136;p2"/>
          <p:cNvSpPr txBox="1">
            <a:spLocks noGrp="1"/>
          </p:cNvSpPr>
          <p:nvPr>
            <p:ph type="body" idx="1"/>
          </p:nvPr>
        </p:nvSpPr>
        <p:spPr>
          <a:xfrm>
            <a:off x="3866928" y="835323"/>
            <a:ext cx="4581135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/>
              <a:t>Conceptualize teacher noticing in practice</a:t>
            </a:r>
            <a:endParaRPr/>
          </a:p>
          <a:p>
            <a:pPr marL="457200" lvl="0" indent="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/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/>
              <a:t>Notice aspects of students' thinking 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/>
          </a:p>
          <a:p>
            <a:pPr marL="457200" lvl="0" indent="-342900" algn="l" rtl="0">
              <a:spcBef>
                <a:spcPts val="960"/>
              </a:spcBef>
              <a:spcAft>
                <a:spcPts val="600"/>
              </a:spcAft>
              <a:buSzPts val="1656"/>
              <a:buFont typeface="Noto Sans Symbols"/>
              <a:buChar char="◼"/>
            </a:pPr>
            <a:r>
              <a:rPr lang="en"/>
              <a:t>Value access to student thinking as a means to make instructional decisions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/>
              <a:t>RESPONDING </a:t>
            </a:r>
            <a:endParaRPr/>
          </a:p>
        </p:txBody>
      </p:sp>
      <p:sp>
        <p:nvSpPr>
          <p:cNvPr id="354" name="Google Shape;354;p20"/>
          <p:cNvSpPr txBox="1"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8"/>
              <a:buNone/>
            </a:pPr>
            <a:r>
              <a:rPr lang="en" sz="2400"/>
              <a:t>Question Set A</a:t>
            </a: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body" idx="2"/>
          </p:nvPr>
        </p:nvSpPr>
        <p:spPr>
          <a:xfrm>
            <a:off x="435896" y="2194540"/>
            <a:ext cx="4044825" cy="22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-"/>
            </a:pPr>
            <a:r>
              <a:rPr lang="en"/>
              <a:t>What could you ask the student to better understand her thinking?</a:t>
            </a:r>
            <a:endParaRPr/>
          </a:p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1656"/>
              <a:buFont typeface="Noto Sans Symbols"/>
              <a:buChar char="-"/>
            </a:pPr>
            <a:r>
              <a:rPr lang="en"/>
              <a:t>What are some alternative instructional moves you would propose?</a:t>
            </a:r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body" idx="3"/>
          </p:nvPr>
        </p:nvSpPr>
        <p:spPr>
          <a:xfrm>
            <a:off x="4892802" y="1688169"/>
            <a:ext cx="3815305" cy="41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76"/>
              <a:buNone/>
            </a:pPr>
            <a:r>
              <a:rPr lang="en" sz="2800"/>
              <a:t>Question Set B</a:t>
            </a:r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body" idx="4"/>
          </p:nvPr>
        </p:nvSpPr>
        <p:spPr>
          <a:xfrm>
            <a:off x="4663282" y="2194540"/>
            <a:ext cx="4044825" cy="22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"/>
              <a:t>How can more opportunities be created for this student and her classmates to participate in meaningful ways?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/>
              <a:t>KEY IDEAS FROM THE CLIP 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body" idx="1"/>
          </p:nvPr>
        </p:nvSpPr>
        <p:spPr>
          <a:xfrm>
            <a:off x="435895" y="1635373"/>
            <a:ext cx="8272211" cy="27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"/>
              <a:t>We identified an opportunity to build on student thinking and support meaningful participation within the context of the lesson</a:t>
            </a:r>
            <a:endParaRPr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SzPts val="1656"/>
              <a:buChar char="◼"/>
            </a:pPr>
            <a:r>
              <a:rPr lang="en"/>
              <a:t>Responding to student thinking in productive ways can be difficult, requiring both disciplinary and pedagogical expertise</a:t>
            </a:r>
            <a:endParaRPr/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SzPts val="1656"/>
              <a:buChar char="◼"/>
            </a:pPr>
            <a:r>
              <a:rPr lang="en"/>
              <a:t>Zooming in to the moment and rewatching it allows us to discuss alternative strategies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Gill Sans"/>
              <a:buNone/>
            </a:pPr>
            <a:r>
              <a:rPr lang="en" sz="2400">
                <a:solidFill>
                  <a:srgbClr val="FFFEFF"/>
                </a:solidFill>
              </a:rPr>
              <a:t>THE EXPERIENCE OF DEVELOPING NOTICING SKILLS USING VIDEO</a:t>
            </a:r>
            <a:endParaRPr/>
          </a:p>
        </p:txBody>
      </p:sp>
      <p:grpSp>
        <p:nvGrpSpPr>
          <p:cNvPr id="373" name="Google Shape;373;p22"/>
          <p:cNvGrpSpPr/>
          <p:nvPr/>
        </p:nvGrpSpPr>
        <p:grpSpPr>
          <a:xfrm>
            <a:off x="435768" y="1635918"/>
            <a:ext cx="8272462" cy="2758678"/>
            <a:chOff x="0" y="0"/>
            <a:chExt cx="8272462" cy="2758678"/>
          </a:xfrm>
        </p:grpSpPr>
        <p:sp>
          <p:nvSpPr>
            <p:cNvPr id="374" name="Google Shape;374;p22"/>
            <p:cNvSpPr/>
            <p:nvPr/>
          </p:nvSpPr>
          <p:spPr>
            <a:xfrm>
              <a:off x="0" y="0"/>
              <a:ext cx="7031593" cy="827603"/>
            </a:xfrm>
            <a:prstGeom prst="roundRect">
              <a:avLst>
                <a:gd name="adj" fmla="val 10000"/>
              </a:avLst>
            </a:prstGeom>
            <a:solidFill>
              <a:srgbClr val="4490B8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24240" y="24240"/>
              <a:ext cx="6138543" cy="779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difficult was it to attend to and interpret the students' thinking?</a:t>
              </a: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20434" y="965537"/>
              <a:ext cx="7031593" cy="827603"/>
            </a:xfrm>
            <a:prstGeom prst="roundRect">
              <a:avLst>
                <a:gd name="adj" fmla="val 10000"/>
              </a:avLst>
            </a:prstGeom>
            <a:solidFill>
              <a:srgbClr val="43CBE7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 txBox="1"/>
            <p:nvPr/>
          </p:nvSpPr>
          <p:spPr>
            <a:xfrm>
              <a:off x="644674" y="989777"/>
              <a:ext cx="5824736" cy="779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aspects of your identity do you think determine what you did and did not notice? </a:t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1240869" y="1931075"/>
              <a:ext cx="7031593" cy="82760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 txBox="1"/>
            <p:nvPr/>
          </p:nvSpPr>
          <p:spPr>
            <a:xfrm>
              <a:off x="1265109" y="1955315"/>
              <a:ext cx="5824736" cy="779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was it to discuss as a group the aspects of the students' instruction and thinking that you noticed?</a:t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493651" y="627599"/>
              <a:ext cx="537942" cy="53794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DBE5">
                <a:alpha val="89803"/>
              </a:srgbClr>
            </a:solidFill>
            <a:ln w="22225" cap="rnd" cmpd="sng">
              <a:solidFill>
                <a:srgbClr val="CDDBE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6614688" y="627599"/>
              <a:ext cx="295868" cy="40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7114085" y="1587619"/>
              <a:ext cx="537942" cy="53794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ECF6">
                <a:alpha val="89803"/>
              </a:srgbClr>
            </a:solidFill>
            <a:ln w="22225" cap="rnd" cmpd="sng">
              <a:solidFill>
                <a:srgbClr val="CEECF6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7235122" y="1587619"/>
              <a:ext cx="295868" cy="40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 txBox="1"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/>
              <a:t> PERSPECTIVES OF NOTICING</a:t>
            </a:r>
            <a:endParaRPr/>
          </a:p>
        </p:txBody>
      </p:sp>
      <p:grpSp>
        <p:nvGrpSpPr>
          <p:cNvPr id="389" name="Google Shape;389;p23"/>
          <p:cNvGrpSpPr/>
          <p:nvPr/>
        </p:nvGrpSpPr>
        <p:grpSpPr>
          <a:xfrm>
            <a:off x="2575617" y="1559629"/>
            <a:ext cx="3818483" cy="3449182"/>
            <a:chOff x="2961500" y="961400"/>
            <a:chExt cx="3221100" cy="3220500"/>
          </a:xfrm>
        </p:grpSpPr>
        <p:sp>
          <p:nvSpPr>
            <p:cNvPr id="390" name="Google Shape;390;p23"/>
            <p:cNvSpPr/>
            <p:nvPr/>
          </p:nvSpPr>
          <p:spPr>
            <a:xfrm>
              <a:off x="2961500" y="961400"/>
              <a:ext cx="3221100" cy="3220500"/>
            </a:xfrm>
            <a:prstGeom prst="ellipse">
              <a:avLst/>
            </a:prstGeom>
            <a:solidFill>
              <a:srgbClr val="457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/>
            <p:cNvSpPr txBox="1"/>
            <p:nvPr/>
          </p:nvSpPr>
          <p:spPr>
            <a:xfrm>
              <a:off x="3782900" y="1200950"/>
              <a:ext cx="1578000" cy="744000"/>
            </a:xfrm>
            <a:prstGeom prst="rect">
              <a:avLst/>
            </a:prstGeom>
            <a:solidFill>
              <a:srgbClr val="457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Zooming Out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1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Socio-cultural Perspective</a:t>
              </a:r>
              <a:endParaRPr sz="1500" b="0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2" name="Google Shape;392;p23"/>
          <p:cNvGrpSpPr/>
          <p:nvPr/>
        </p:nvGrpSpPr>
        <p:grpSpPr>
          <a:xfrm>
            <a:off x="3382475" y="2758937"/>
            <a:ext cx="2195700" cy="2195700"/>
            <a:chOff x="3474050" y="1986200"/>
            <a:chExt cx="2195700" cy="2195700"/>
          </a:xfrm>
        </p:grpSpPr>
        <p:sp>
          <p:nvSpPr>
            <p:cNvPr id="393" name="Google Shape;393;p23"/>
            <p:cNvSpPr/>
            <p:nvPr/>
          </p:nvSpPr>
          <p:spPr>
            <a:xfrm>
              <a:off x="3474050" y="1986200"/>
              <a:ext cx="2195700" cy="2195700"/>
            </a:xfrm>
            <a:prstGeom prst="ellipse">
              <a:avLst/>
            </a:prstGeom>
            <a:solidFill>
              <a:srgbClr val="C1D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 txBox="1"/>
            <p:nvPr/>
          </p:nvSpPr>
          <p:spPr>
            <a:xfrm>
              <a:off x="3833274" y="2817050"/>
              <a:ext cx="1477200" cy="534000"/>
            </a:xfrm>
            <a:prstGeom prst="rect">
              <a:avLst/>
            </a:prstGeom>
            <a:solidFill>
              <a:srgbClr val="C1D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Zooming In</a:t>
              </a:r>
              <a:r>
                <a:rPr lang="en" sz="1500" b="0" i="1" u="none" strike="noStrike" cap="non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 Cognitive Perspective</a:t>
              </a:r>
              <a:endParaRPr sz="1500" b="0" i="1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27272"/>
            </a:gs>
            <a:gs pos="100000">
              <a:srgbClr val="3333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4"/>
          <p:cNvSpPr txBox="1">
            <a:spLocks noGrp="1"/>
          </p:cNvSpPr>
          <p:nvPr>
            <p:ph type="title"/>
          </p:nvPr>
        </p:nvSpPr>
        <p:spPr>
          <a:xfrm>
            <a:off x="559671" y="778475"/>
            <a:ext cx="2290568" cy="35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r>
              <a:rPr lang="en" sz="2200">
                <a:solidFill>
                  <a:schemeClr val="accent1"/>
                </a:solidFill>
              </a:rPr>
              <a:t>CONNECTIONS TO YOUR OWN CONTEXT</a:t>
            </a:r>
            <a:endParaRPr/>
          </a:p>
        </p:txBody>
      </p:sp>
      <p:sp>
        <p:nvSpPr>
          <p:cNvPr id="405" name="Google Shape;405;p24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4"/>
          <p:cNvSpPr/>
          <p:nvPr/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24"/>
          <p:cNvGrpSpPr/>
          <p:nvPr/>
        </p:nvGrpSpPr>
        <p:grpSpPr>
          <a:xfrm>
            <a:off x="3448828" y="1193933"/>
            <a:ext cx="5259277" cy="2700931"/>
            <a:chOff x="0" y="415458"/>
            <a:chExt cx="5259277" cy="2700931"/>
          </a:xfrm>
        </p:grpSpPr>
        <p:sp>
          <p:nvSpPr>
            <p:cNvPr id="410" name="Google Shape;410;p24"/>
            <p:cNvSpPr/>
            <p:nvPr/>
          </p:nvSpPr>
          <p:spPr>
            <a:xfrm rot="5400000">
              <a:off x="2224382" y="510417"/>
              <a:ext cx="1460910" cy="127099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09EC1"/>
                </a:gs>
                <a:gs pos="84000">
                  <a:srgbClr val="38789A"/>
                </a:gs>
                <a:gs pos="100000">
                  <a:srgbClr val="38789A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 txBox="1"/>
            <p:nvPr/>
          </p:nvSpPr>
          <p:spPr>
            <a:xfrm>
              <a:off x="2517404" y="643118"/>
              <a:ext cx="874866" cy="1005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Providing opportunity to listen to student thinking</a:t>
              </a:r>
              <a:endPara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628901" y="707640"/>
              <a:ext cx="1630376" cy="876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 rot="5400000">
              <a:off x="851710" y="510417"/>
              <a:ext cx="1460910" cy="127099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8D3EB"/>
                </a:gs>
                <a:gs pos="84000">
                  <a:srgbClr val="26B5D2"/>
                </a:gs>
                <a:gs pos="100000">
                  <a:srgbClr val="26B5D2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 txBox="1"/>
            <p:nvPr/>
          </p:nvSpPr>
          <p:spPr>
            <a:xfrm>
              <a:off x="1144732" y="643118"/>
              <a:ext cx="874866" cy="1005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 rot="5400000">
              <a:off x="1535416" y="1750438"/>
              <a:ext cx="1460910" cy="127099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AAB1B7"/>
                </a:gs>
                <a:gs pos="84000">
                  <a:srgbClr val="7A858E"/>
                </a:gs>
                <a:gs pos="100000">
                  <a:srgbClr val="7A858E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 txBox="1"/>
            <p:nvPr/>
          </p:nvSpPr>
          <p:spPr>
            <a:xfrm>
              <a:off x="1828438" y="1883139"/>
              <a:ext cx="874866" cy="1005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Responding productively to build on and from student thinking </a:t>
              </a:r>
              <a:endPara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0" y="1947661"/>
              <a:ext cx="1577783" cy="876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 txBox="1"/>
            <p:nvPr/>
          </p:nvSpPr>
          <p:spPr>
            <a:xfrm>
              <a:off x="0" y="1947661"/>
              <a:ext cx="1577783" cy="876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does this work resonate with you?</a:t>
              </a: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 rot="5400000">
              <a:off x="2908088" y="1750438"/>
              <a:ext cx="1460910" cy="127099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B3D190"/>
                </a:gs>
                <a:gs pos="84000">
                  <a:srgbClr val="87B156"/>
                </a:gs>
                <a:gs pos="100000">
                  <a:srgbClr val="87B156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 txBox="1"/>
            <p:nvPr/>
          </p:nvSpPr>
          <p:spPr>
            <a:xfrm>
              <a:off x="3201110" y="1883139"/>
              <a:ext cx="874866" cy="1005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367935" y="364258"/>
            <a:ext cx="3131058" cy="4416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719367" y="835323"/>
            <a:ext cx="2452312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AGENDA</a:t>
            </a:r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3866928" y="835323"/>
            <a:ext cx="4581135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/>
              <a:t>Introductory noticing activity</a:t>
            </a:r>
            <a:endParaRPr/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/>
              <a:t>What is noticing?</a:t>
            </a:r>
            <a:endParaRPr/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/>
              <a:t>Overview of the project </a:t>
            </a:r>
            <a:r>
              <a:rPr lang="en" i="1"/>
              <a:t>NIMS²: Noticing in Mathematics for Students Success</a:t>
            </a:r>
            <a:endParaRPr/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Char char="◼"/>
            </a:pPr>
            <a:r>
              <a:rPr lang="en"/>
              <a:t>Noticing in university teaching</a:t>
            </a:r>
            <a:endParaRPr/>
          </a:p>
          <a:p>
            <a:pPr marL="457200" lvl="0" indent="-342900" algn="l" rtl="0">
              <a:spcBef>
                <a:spcPts val="960"/>
              </a:spcBef>
              <a:spcAft>
                <a:spcPts val="600"/>
              </a:spcAft>
              <a:buSzPts val="1656"/>
              <a:buFont typeface="Noto Sans Symbols"/>
              <a:buChar char="◼"/>
            </a:pPr>
            <a:r>
              <a:rPr lang="en"/>
              <a:t>Closing reflections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367935" y="364258"/>
            <a:ext cx="3131058" cy="4416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719367" y="835323"/>
            <a:ext cx="2452312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CHILDREN’S BRILLIANCE: LISTENING TO STUDENT THINKING</a:t>
            </a:r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3866928" y="835323"/>
            <a:ext cx="4581135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"/>
              <a:t>Kindergarten children (5 - 6 years old) were given the following word problem: 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" i="1"/>
              <a:t>On St. Patrick’s Day, Megan found 4 gold coins. Megan’s brother, Ryan, found some too. If they found 10 gold coins altogether, how many gold coins did Ryan find?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960"/>
              </a:spcBef>
              <a:spcAft>
                <a:spcPts val="600"/>
              </a:spcAft>
              <a:buSzPts val="1656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367935" y="364258"/>
            <a:ext cx="3131058" cy="4416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719367" y="835323"/>
            <a:ext cx="2452312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CHILDREN’S BRILLIANCE: LISTENING TO STUDENT THINKING</a:t>
            </a:r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3866928" y="835323"/>
            <a:ext cx="4581135" cy="346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564"/>
              <a:buNone/>
            </a:pPr>
            <a:r>
              <a:rPr lang="en" sz="1700" i="1"/>
              <a:t>On St. Patrick’s Day, Megan found 4 gold coins. Megan’s brother, Ryan, found some too. If they found 10 gold coins altogether, how many gold coins did Ryan find?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564"/>
              <a:buFont typeface="Noto Sans Symbols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564"/>
              <a:buFont typeface="Noto Sans Symbols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What did students appear to understand mathematically?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600"/>
              </a:spcAft>
              <a:buSzPts val="1800"/>
              <a:buNone/>
            </a:pPr>
            <a:r>
              <a:rPr lang="en" sz="1700"/>
              <a:t>How did the instructor make student thinking visible?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ill Sans"/>
              <a:buNone/>
            </a:pP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3"/>
              <a:buFont typeface="Gill Sans"/>
              <a:buNone/>
            </a:pPr>
            <a:r>
              <a:rPr lang="en" sz="2400">
                <a:solidFill>
                  <a:srgbClr val="FFFEFF"/>
                </a:solidFill>
              </a:rPr>
              <a:t>CHILDREN’S BRILLIANCE:  LISTENING TO STUDENT THINKING</a:t>
            </a:r>
            <a:endParaRPr/>
          </a:p>
        </p:txBody>
      </p:sp>
      <p:grpSp>
        <p:nvGrpSpPr>
          <p:cNvPr id="189" name="Google Shape;189;p7"/>
          <p:cNvGrpSpPr/>
          <p:nvPr/>
        </p:nvGrpSpPr>
        <p:grpSpPr>
          <a:xfrm>
            <a:off x="435768" y="1663659"/>
            <a:ext cx="8272463" cy="2703196"/>
            <a:chOff x="0" y="27741"/>
            <a:chExt cx="8272463" cy="2703196"/>
          </a:xfrm>
        </p:grpSpPr>
        <p:sp>
          <p:nvSpPr>
            <p:cNvPr id="190" name="Google Shape;190;p7"/>
            <p:cNvSpPr/>
            <p:nvPr/>
          </p:nvSpPr>
          <p:spPr>
            <a:xfrm>
              <a:off x="0" y="27741"/>
              <a:ext cx="8272463" cy="514800"/>
            </a:xfrm>
            <a:prstGeom prst="roundRect">
              <a:avLst>
                <a:gd name="adj" fmla="val 16667"/>
              </a:avLst>
            </a:prstGeom>
            <a:solidFill>
              <a:srgbClr val="173160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5130" y="52871"/>
              <a:ext cx="8222203" cy="46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Opportunity to listen to and unpack student thinking:</a:t>
              </a:r>
              <a:r>
                <a:rPr lang="en" sz="22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0" y="542542"/>
              <a:ext cx="8272463" cy="557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0" y="542542"/>
              <a:ext cx="8272463" cy="557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2650" tIns="27925" rIns="156450" bIns="279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Counting on, and then seeing adding 6 more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Decomposing 5 + 5 into 4 + 6</a:t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0" y="1100407"/>
              <a:ext cx="8272463" cy="514800"/>
            </a:xfrm>
            <a:prstGeom prst="roundRect">
              <a:avLst>
                <a:gd name="adj" fmla="val 16667"/>
              </a:avLst>
            </a:prstGeom>
            <a:solidFill>
              <a:srgbClr val="173160"/>
            </a:solidFill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25130" y="1125537"/>
              <a:ext cx="8222203" cy="46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Teacher moves that</a:t>
              </a:r>
              <a:r>
                <a:rPr lang="en" sz="22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support and build from </a:t>
              </a:r>
              <a:r>
                <a:rPr lang="en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 thinking:</a:t>
              </a:r>
              <a:r>
                <a:rPr lang="en" sz="22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0" y="1615207"/>
              <a:ext cx="8272463" cy="1115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1615207"/>
              <a:ext cx="8272463" cy="1115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2650" tIns="27925" rIns="156450" bIns="279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Creating space for students to share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Providing ample wait time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Listening and revoicing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lang="en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 of representations</a:t>
              </a:r>
              <a:r>
                <a:rPr lang="en" sz="17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t="21630" r="909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8"/>
          <p:cNvGrpSpPr/>
          <p:nvPr/>
        </p:nvGrpSpPr>
        <p:grpSpPr>
          <a:xfrm>
            <a:off x="328551" y="342900"/>
            <a:ext cx="2777491" cy="4451349"/>
            <a:chOff x="438068" y="457200"/>
            <a:chExt cx="3703320" cy="5935132"/>
          </a:xfrm>
        </p:grpSpPr>
        <p:sp>
          <p:nvSpPr>
            <p:cNvPr id="209" name="Google Shape;209;p8"/>
            <p:cNvSpPr/>
            <p:nvPr/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686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38150" y="1606550"/>
            <a:ext cx="2559050" cy="222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" sz="3100"/>
              <a:t>WHAT DOES A TYPICAL UNIVERSITY LESSON LOOK LIKE?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>
            <a:spLocks noGrp="1"/>
          </p:cNvSpPr>
          <p:nvPr>
            <p:ph type="title"/>
          </p:nvPr>
        </p:nvSpPr>
        <p:spPr>
          <a:xfrm>
            <a:off x="435894" y="1130560"/>
            <a:ext cx="3840191" cy="292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</a:pPr>
            <a:r>
              <a:rPr lang="en" sz="3000">
                <a:solidFill>
                  <a:schemeClr val="accent2"/>
                </a:solidFill>
              </a:rPr>
              <a:t>TEACHER NOTICING</a:t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334900" y="340231"/>
            <a:ext cx="8474200" cy="384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4800600" y="1130561"/>
            <a:ext cx="3907505" cy="292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SzPts val="1380"/>
              <a:buFont typeface="Noto Sans Symbols"/>
              <a:buNone/>
            </a:pPr>
            <a:endParaRPr sz="1500" i="1"/>
          </a:p>
          <a:p>
            <a:pPr marL="457200" lvl="0" indent="0" algn="l" rtl="0">
              <a:spcBef>
                <a:spcPts val="900"/>
              </a:spcBef>
              <a:spcAft>
                <a:spcPts val="600"/>
              </a:spcAft>
              <a:buSzPts val="1380"/>
              <a:buFont typeface="Noto Sans Symbols"/>
              <a:buNone/>
            </a:pPr>
            <a:endParaRPr sz="1500"/>
          </a:p>
        </p:txBody>
      </p:sp>
      <p:sp>
        <p:nvSpPr>
          <p:cNvPr id="224" name="Google Shape;224;p9"/>
          <p:cNvSpPr/>
          <p:nvPr/>
        </p:nvSpPr>
        <p:spPr>
          <a:xfrm>
            <a:off x="334900" y="4408514"/>
            <a:ext cx="8474200" cy="384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3200400" y="2343150"/>
            <a:ext cx="27431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Haga clic para agregar texto</a:t>
            </a:r>
            <a:endParaRPr/>
          </a:p>
        </p:txBody>
      </p:sp>
      <p:pic>
        <p:nvPicPr>
          <p:cNvPr id="226" name="Google Shape;226;p9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495" y="1580341"/>
            <a:ext cx="5322678" cy="278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820</Words>
  <Application>Microsoft Macintosh PowerPoint</Application>
  <PresentationFormat>On-screen Show (16:9)</PresentationFormat>
  <Paragraphs>116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Gill Sans</vt:lpstr>
      <vt:lpstr>Noto Sans Symbols</vt:lpstr>
      <vt:lpstr>Calibri</vt:lpstr>
      <vt:lpstr>Roboto</vt:lpstr>
      <vt:lpstr>Dividend</vt:lpstr>
      <vt:lpstr>Dividend</vt:lpstr>
      <vt:lpstr>USING VIDEO TO TAKE A CLOSE LOOK AT TEACHING: SOME THEORY AND LOTS OF PRACTICE </vt:lpstr>
      <vt:lpstr>SESSION GOALS</vt:lpstr>
      <vt:lpstr>AGENDA</vt:lpstr>
      <vt:lpstr>CHILDREN’S BRILLIANCE: LISTENING TO STUDENT THINKING</vt:lpstr>
      <vt:lpstr>CHILDREN’S BRILLIANCE: LISTENING TO STUDENT THINKING</vt:lpstr>
      <vt:lpstr>PowerPoint Presentation</vt:lpstr>
      <vt:lpstr>CHILDREN’S BRILLIANCE:  LISTENING TO STUDENT THINKING</vt:lpstr>
      <vt:lpstr>WHAT DOES A TYPICAL UNIVERSITY LESSON LOOK LIKE?</vt:lpstr>
      <vt:lpstr>TEACHER NOTICING</vt:lpstr>
      <vt:lpstr>PowerPoint Presentation</vt:lpstr>
      <vt:lpstr>NOTICING IN MATHEMATICS: A VIDEO-ANNOTATION CURRICULUM TO ENHANCE INSTRUCTORS' UNDERSTANDING OF STUDENT THINKING IN PROOF-TRANSITION COURSES      NIMS²: NOTICING IN MATHEMATICS FOR STUDENTS SUCCESS</vt:lpstr>
      <vt:lpstr>GOALS OF NOTICING CURRICULUM </vt:lpstr>
      <vt:lpstr>COURSE CONTEXT</vt:lpstr>
      <vt:lpstr>OBSERVE, TAKE NOTES, SHARE</vt:lpstr>
      <vt:lpstr>KEY IDEAS FROM THE CLIP</vt:lpstr>
      <vt:lpstr>NOTICING OF SPECIFIC INTERACTIONS</vt:lpstr>
      <vt:lpstr>TASK </vt:lpstr>
      <vt:lpstr>LET'S OBSERVE MORE... WHAT DO WE NOTICE NOW?</vt:lpstr>
      <vt:lpstr>PowerPoint Presentation</vt:lpstr>
      <vt:lpstr>RESPONDING </vt:lpstr>
      <vt:lpstr>KEY IDEAS FROM THE CLIP </vt:lpstr>
      <vt:lpstr>THE EXPERIENCE OF DEVELOPING NOTICING SKILLS USING VIDEO</vt:lpstr>
      <vt:lpstr> PERSPECTIVES OF NOTICING</vt:lpstr>
      <vt:lpstr>CONNECTIONS TO YOUR OWN CONTEXT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VIDEO TO TAKE A CLOSE LOOK AT TEACHING: SOME THEORY AND LOTS OF PRACTICE </dc:title>
  <cp:lastModifiedBy>Microsoft Office User</cp:lastModifiedBy>
  <cp:revision>2</cp:revision>
  <dcterms:modified xsi:type="dcterms:W3CDTF">2022-10-19T22:16:54Z</dcterms:modified>
</cp:coreProperties>
</file>